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y Grotesk Key Bold" charset="1" panose="00000800000000000000"/>
      <p:regular r:id="rId19"/>
    </p:embeddedFont>
    <p:embeddedFont>
      <p:font typeface="Cy Grotesk Key" charset="1" panose="00000500000000000000"/>
      <p:regular r:id="rId20"/>
    </p:embeddedFont>
    <p:embeddedFont>
      <p:font typeface="Canva Sans" charset="1" panose="020B0503030501040103"/>
      <p:regular r:id="rId21"/>
    </p:embeddedFont>
    <p:embeddedFont>
      <p:font typeface="Canva Sans Bold" charset="1" panose="020B0803030501040103"/>
      <p:regular r:id="rId22"/>
    </p:embeddedFont>
    <p:embeddedFont>
      <p:font typeface="Tahoma Bold" charset="1" panose="020B0804030504040204"/>
      <p:regular r:id="rId23"/>
    </p:embeddedFont>
    <p:embeddedFont>
      <p:font typeface="Tahoma" charset="1" panose="020B0604030504040204"/>
      <p:regular r:id="rId24"/>
    </p:embeddedFont>
    <p:embeddedFont>
      <p:font typeface="Carelia" charset="1" panose="00000500000000000000"/>
      <p:regular r:id="rId25"/>
    </p:embeddedFont>
    <p:embeddedFont>
      <p:font typeface="Montserrat Bold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embeddings/oleObject4.bin" Type="http://schemas.openxmlformats.org/officeDocument/2006/relationships/oleObject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42.gif" Type="http://schemas.openxmlformats.org/officeDocument/2006/relationships/image"/><Relationship Id="rId13" Target="../media/image43.gif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1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embeddings/oleObject2.bin" Type="http://schemas.openxmlformats.org/officeDocument/2006/relationships/oleObject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gif" Type="http://schemas.openxmlformats.org/officeDocument/2006/relationships/image"/><Relationship Id="rId3" Target="../media/image31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embeddings/oleObject3.bin" Type="http://schemas.openxmlformats.org/officeDocument/2006/relationships/oleObject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6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05199" y="2201520"/>
            <a:ext cx="10477603" cy="40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5390" b="true">
                <a:solidFill>
                  <a:srgbClr val="2E2E2E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Functions in MySql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-9379677">
            <a:off x="14692493" y="1354450"/>
            <a:ext cx="3617028" cy="3833073"/>
          </a:xfrm>
          <a:custGeom>
            <a:avLst/>
            <a:gdLst/>
            <a:ahLst/>
            <a:cxnLst/>
            <a:rect r="r" b="b" t="t" l="l"/>
            <a:pathLst>
              <a:path h="3833073" w="3617028">
                <a:moveTo>
                  <a:pt x="0" y="3833074"/>
                </a:moveTo>
                <a:lnTo>
                  <a:pt x="3617027" y="3833074"/>
                </a:lnTo>
                <a:lnTo>
                  <a:pt x="3617027" y="0"/>
                </a:lnTo>
                <a:lnTo>
                  <a:pt x="0" y="0"/>
                </a:lnTo>
                <a:lnTo>
                  <a:pt x="0" y="383307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2228723">
            <a:off x="54559" y="2319407"/>
            <a:ext cx="3617028" cy="3833073"/>
          </a:xfrm>
          <a:custGeom>
            <a:avLst/>
            <a:gdLst/>
            <a:ahLst/>
            <a:cxnLst/>
            <a:rect r="r" b="b" t="t" l="l"/>
            <a:pathLst>
              <a:path h="3833073" w="3617028">
                <a:moveTo>
                  <a:pt x="0" y="3833073"/>
                </a:moveTo>
                <a:lnTo>
                  <a:pt x="3617028" y="3833073"/>
                </a:lnTo>
                <a:lnTo>
                  <a:pt x="3617028" y="0"/>
                </a:lnTo>
                <a:lnTo>
                  <a:pt x="0" y="0"/>
                </a:lnTo>
                <a:lnTo>
                  <a:pt x="0" y="38330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791441" y="9114539"/>
            <a:ext cx="19870882" cy="3462190"/>
            <a:chOff x="0" y="0"/>
            <a:chExt cx="466498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64982" cy="812800"/>
            </a:xfrm>
            <a:custGeom>
              <a:avLst/>
              <a:gdLst/>
              <a:ahLst/>
              <a:cxnLst/>
              <a:rect r="r" b="b" t="t" l="l"/>
              <a:pathLst>
                <a:path h="812800" w="4664982">
                  <a:moveTo>
                    <a:pt x="2332491" y="0"/>
                  </a:moveTo>
                  <a:cubicBezTo>
                    <a:pt x="1044292" y="0"/>
                    <a:pt x="0" y="181951"/>
                    <a:pt x="0" y="406400"/>
                  </a:cubicBezTo>
                  <a:cubicBezTo>
                    <a:pt x="0" y="630849"/>
                    <a:pt x="1044292" y="812800"/>
                    <a:pt x="2332491" y="812800"/>
                  </a:cubicBezTo>
                  <a:cubicBezTo>
                    <a:pt x="3620689" y="812800"/>
                    <a:pt x="4664982" y="630849"/>
                    <a:pt x="4664982" y="406400"/>
                  </a:cubicBezTo>
                  <a:cubicBezTo>
                    <a:pt x="4664982" y="181951"/>
                    <a:pt x="3620689" y="0"/>
                    <a:pt x="2332491" y="0"/>
                  </a:cubicBezTo>
                  <a:close/>
                </a:path>
              </a:pathLst>
            </a:custGeom>
            <a:solidFill>
              <a:srgbClr val="74747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437342" y="19050"/>
              <a:ext cx="3790297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823602" y="4731043"/>
            <a:ext cx="4020513" cy="9916064"/>
          </a:xfrm>
          <a:custGeom>
            <a:avLst/>
            <a:gdLst/>
            <a:ahLst/>
            <a:cxnLst/>
            <a:rect r="r" b="b" t="t" l="l"/>
            <a:pathLst>
              <a:path h="9916064" w="4020513">
                <a:moveTo>
                  <a:pt x="0" y="0"/>
                </a:moveTo>
                <a:lnTo>
                  <a:pt x="4020513" y="0"/>
                </a:lnTo>
                <a:lnTo>
                  <a:pt x="4020513" y="9916064"/>
                </a:lnTo>
                <a:lnTo>
                  <a:pt x="0" y="9916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0" y="4092182"/>
            <a:ext cx="3981359" cy="10044713"/>
          </a:xfrm>
          <a:custGeom>
            <a:avLst/>
            <a:gdLst/>
            <a:ahLst/>
            <a:cxnLst/>
            <a:rect r="r" b="b" t="t" l="l"/>
            <a:pathLst>
              <a:path h="10044713" w="3981359">
                <a:moveTo>
                  <a:pt x="3981359" y="0"/>
                </a:moveTo>
                <a:lnTo>
                  <a:pt x="0" y="0"/>
                </a:lnTo>
                <a:lnTo>
                  <a:pt x="0" y="10044713"/>
                </a:lnTo>
                <a:lnTo>
                  <a:pt x="3981359" y="10044713"/>
                </a:lnTo>
                <a:lnTo>
                  <a:pt x="398135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40959" y="1141255"/>
            <a:ext cx="1006082" cy="1006082"/>
          </a:xfrm>
          <a:custGeom>
            <a:avLst/>
            <a:gdLst/>
            <a:ahLst/>
            <a:cxnLst/>
            <a:rect r="r" b="b" t="t" l="l"/>
            <a:pathLst>
              <a:path h="1006082" w="1006082">
                <a:moveTo>
                  <a:pt x="0" y="0"/>
                </a:moveTo>
                <a:lnTo>
                  <a:pt x="1006082" y="0"/>
                </a:lnTo>
                <a:lnTo>
                  <a:pt x="1006082" y="1006082"/>
                </a:lnTo>
                <a:lnTo>
                  <a:pt x="0" y="10060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51528" y="7024817"/>
            <a:ext cx="8101905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8"/>
              </a:lnSpc>
            </a:pPr>
            <a:r>
              <a:rPr lang="en-US" sz="4323">
                <a:solidFill>
                  <a:srgbClr val="191919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An Overview of Built-in MySQL Functions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468603">
            <a:off x="14720899" y="-3497400"/>
            <a:ext cx="5076802" cy="4809116"/>
          </a:xfrm>
          <a:custGeom>
            <a:avLst/>
            <a:gdLst/>
            <a:ahLst/>
            <a:cxnLst/>
            <a:rect r="r" b="b" t="t" l="l"/>
            <a:pathLst>
              <a:path h="4809116" w="5076802">
                <a:moveTo>
                  <a:pt x="0" y="0"/>
                </a:moveTo>
                <a:lnTo>
                  <a:pt x="5076802" y="0"/>
                </a:lnTo>
                <a:lnTo>
                  <a:pt x="5076802" y="4809116"/>
                </a:lnTo>
                <a:lnTo>
                  <a:pt x="0" y="48091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621517">
            <a:off x="-2538401" y="-2672102"/>
            <a:ext cx="5076802" cy="4809116"/>
          </a:xfrm>
          <a:custGeom>
            <a:avLst/>
            <a:gdLst/>
            <a:ahLst/>
            <a:cxnLst/>
            <a:rect r="r" b="b" t="t" l="l"/>
            <a:pathLst>
              <a:path h="4809116" w="5076802">
                <a:moveTo>
                  <a:pt x="0" y="0"/>
                </a:moveTo>
                <a:lnTo>
                  <a:pt x="5076802" y="0"/>
                </a:lnTo>
                <a:lnTo>
                  <a:pt x="5076802" y="4809116"/>
                </a:lnTo>
                <a:lnTo>
                  <a:pt x="0" y="48091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6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9488" y="1873575"/>
            <a:ext cx="7437510" cy="2643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39"/>
              </a:lnSpc>
            </a:pPr>
            <a:r>
              <a:rPr lang="en-US" sz="9399" spc="-225">
                <a:solidFill>
                  <a:srgbClr val="6C6D70"/>
                </a:solidFill>
                <a:latin typeface="Carelia"/>
                <a:ea typeface="Carelia"/>
                <a:cs typeface="Carelia"/>
                <a:sym typeface="Carelia"/>
              </a:rPr>
              <a:t>AGGREGATE FUNCTIONS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570231"/>
            <a:ext cx="4402938" cy="472377"/>
            <a:chOff x="0" y="0"/>
            <a:chExt cx="4091087" cy="4389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1086" cy="438920"/>
            </a:xfrm>
            <a:custGeom>
              <a:avLst/>
              <a:gdLst/>
              <a:ahLst/>
              <a:cxnLst/>
              <a:rect r="r" b="b" t="t" l="l"/>
              <a:pathLst>
                <a:path h="438920" w="4091086">
                  <a:moveTo>
                    <a:pt x="0" y="0"/>
                  </a:moveTo>
                  <a:lnTo>
                    <a:pt x="4091086" y="0"/>
                  </a:lnTo>
                  <a:lnTo>
                    <a:pt x="4091086" y="438920"/>
                  </a:lnTo>
                  <a:lnTo>
                    <a:pt x="0" y="438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82782" y="4168420"/>
            <a:ext cx="4250831" cy="472377"/>
            <a:chOff x="0" y="0"/>
            <a:chExt cx="3949753" cy="4389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49753" cy="438920"/>
            </a:xfrm>
            <a:custGeom>
              <a:avLst/>
              <a:gdLst/>
              <a:ahLst/>
              <a:cxnLst/>
              <a:rect r="r" b="b" t="t" l="l"/>
              <a:pathLst>
                <a:path h="438920" w="3949753">
                  <a:moveTo>
                    <a:pt x="0" y="0"/>
                  </a:moveTo>
                  <a:lnTo>
                    <a:pt x="3949753" y="0"/>
                  </a:lnTo>
                  <a:lnTo>
                    <a:pt x="3949753" y="438920"/>
                  </a:lnTo>
                  <a:lnTo>
                    <a:pt x="0" y="438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C6D7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408296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426793" y="4404609"/>
            <a:ext cx="4578413" cy="5118145"/>
          </a:xfrm>
          <a:custGeom>
            <a:avLst/>
            <a:gdLst/>
            <a:ahLst/>
            <a:cxnLst/>
            <a:rect r="r" b="b" t="t" l="l"/>
            <a:pathLst>
              <a:path h="5118145" w="4578413">
                <a:moveTo>
                  <a:pt x="0" y="0"/>
                </a:moveTo>
                <a:lnTo>
                  <a:pt x="4578414" y="0"/>
                </a:lnTo>
                <a:lnTo>
                  <a:pt x="4578414" y="5118145"/>
                </a:lnTo>
                <a:lnTo>
                  <a:pt x="0" y="5118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317916" y="608483"/>
            <a:ext cx="2796169" cy="3559937"/>
          </a:xfrm>
          <a:custGeom>
            <a:avLst/>
            <a:gdLst/>
            <a:ahLst/>
            <a:cxnLst/>
            <a:rect r="r" b="b" t="t" l="l"/>
            <a:pathLst>
              <a:path h="3559937" w="2796169">
                <a:moveTo>
                  <a:pt x="0" y="0"/>
                </a:moveTo>
                <a:lnTo>
                  <a:pt x="2796168" y="0"/>
                </a:lnTo>
                <a:lnTo>
                  <a:pt x="2796168" y="3559937"/>
                </a:lnTo>
                <a:lnTo>
                  <a:pt x="0" y="35599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49488" y="5400845"/>
            <a:ext cx="6322018" cy="360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b="true" sz="3399" spc="3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USED WITH GROUPS OF DATA</a:t>
            </a:r>
          </a:p>
          <a:p>
            <a:pPr algn="l">
              <a:lnSpc>
                <a:spcPts val="4079"/>
              </a:lnSpc>
            </a:pPr>
          </a:p>
          <a:p>
            <a:pPr algn="l">
              <a:lnSpc>
                <a:spcPts val="4079"/>
              </a:lnSpc>
            </a:pPr>
            <a:r>
              <a:rPr lang="en-US" sz="3399" spc="33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Example:- SUM(),AVG(),COUNT(),MAX(),MIN()</a:t>
            </a:r>
          </a:p>
          <a:p>
            <a:pPr algn="l">
              <a:lnSpc>
                <a:spcPts val="4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6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465375" y="338454"/>
          <a:ext cx="3771900" cy="2933700"/>
        </p:xfrm>
        <a:graphic>
          <a:graphicData uri="http://schemas.openxmlformats.org/presentationml/2006/ole">
            <p:oleObj imgW="4521200" imgH="36830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6059444" y="9069115"/>
            <a:ext cx="2228556" cy="1272303"/>
          </a:xfrm>
          <a:custGeom>
            <a:avLst/>
            <a:gdLst/>
            <a:ahLst/>
            <a:cxnLst/>
            <a:rect r="r" b="b" t="t" l="l"/>
            <a:pathLst>
              <a:path h="1272303" w="2228556">
                <a:moveTo>
                  <a:pt x="0" y="0"/>
                </a:moveTo>
                <a:lnTo>
                  <a:pt x="2228556" y="0"/>
                </a:lnTo>
                <a:lnTo>
                  <a:pt x="2228556" y="1272303"/>
                </a:lnTo>
                <a:lnTo>
                  <a:pt x="0" y="12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6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68603">
            <a:off x="16264836" y="-446804"/>
            <a:ext cx="5076802" cy="4809116"/>
          </a:xfrm>
          <a:custGeom>
            <a:avLst/>
            <a:gdLst/>
            <a:ahLst/>
            <a:cxnLst/>
            <a:rect r="r" b="b" t="t" l="l"/>
            <a:pathLst>
              <a:path h="4809116" w="5076802">
                <a:moveTo>
                  <a:pt x="0" y="0"/>
                </a:moveTo>
                <a:lnTo>
                  <a:pt x="5076802" y="0"/>
                </a:lnTo>
                <a:lnTo>
                  <a:pt x="5076802" y="4809116"/>
                </a:lnTo>
                <a:lnTo>
                  <a:pt x="0" y="4809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8383">
            <a:off x="-4913844" y="-509914"/>
            <a:ext cx="7315200" cy="3680436"/>
          </a:xfrm>
          <a:custGeom>
            <a:avLst/>
            <a:gdLst/>
            <a:ahLst/>
            <a:cxnLst/>
            <a:rect r="r" b="b" t="t" l="l"/>
            <a:pathLst>
              <a:path h="3680436" w="7315200">
                <a:moveTo>
                  <a:pt x="0" y="0"/>
                </a:moveTo>
                <a:lnTo>
                  <a:pt x="7315200" y="0"/>
                </a:lnTo>
                <a:lnTo>
                  <a:pt x="7315200" y="3680436"/>
                </a:lnTo>
                <a:lnTo>
                  <a:pt x="0" y="36804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791441" y="9353798"/>
            <a:ext cx="19870882" cy="2876042"/>
            <a:chOff x="0" y="0"/>
            <a:chExt cx="4664981" cy="6751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64982" cy="675193"/>
            </a:xfrm>
            <a:custGeom>
              <a:avLst/>
              <a:gdLst/>
              <a:ahLst/>
              <a:cxnLst/>
              <a:rect r="r" b="b" t="t" l="l"/>
              <a:pathLst>
                <a:path h="675193" w="4664982">
                  <a:moveTo>
                    <a:pt x="2332491" y="0"/>
                  </a:moveTo>
                  <a:cubicBezTo>
                    <a:pt x="1044292" y="0"/>
                    <a:pt x="0" y="151147"/>
                    <a:pt x="0" y="337597"/>
                  </a:cubicBezTo>
                  <a:cubicBezTo>
                    <a:pt x="0" y="524046"/>
                    <a:pt x="1044292" y="675193"/>
                    <a:pt x="2332491" y="675193"/>
                  </a:cubicBezTo>
                  <a:cubicBezTo>
                    <a:pt x="3620689" y="675193"/>
                    <a:pt x="4664982" y="524046"/>
                    <a:pt x="4664982" y="337597"/>
                  </a:cubicBezTo>
                  <a:cubicBezTo>
                    <a:pt x="4664982" y="151147"/>
                    <a:pt x="3620689" y="0"/>
                    <a:pt x="2332491" y="0"/>
                  </a:cubicBezTo>
                  <a:close/>
                </a:path>
              </a:pathLst>
            </a:custGeom>
            <a:solidFill>
              <a:srgbClr val="FFBAB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437342" y="6149"/>
              <a:ext cx="3790297" cy="6057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749389" y="5466436"/>
            <a:ext cx="2550610" cy="7422410"/>
          </a:xfrm>
          <a:custGeom>
            <a:avLst/>
            <a:gdLst/>
            <a:ahLst/>
            <a:cxnLst/>
            <a:rect r="r" b="b" t="t" l="l"/>
            <a:pathLst>
              <a:path h="7422410" w="2550610">
                <a:moveTo>
                  <a:pt x="0" y="0"/>
                </a:moveTo>
                <a:lnTo>
                  <a:pt x="2550610" y="0"/>
                </a:lnTo>
                <a:lnTo>
                  <a:pt x="2550610" y="7422410"/>
                </a:lnTo>
                <a:lnTo>
                  <a:pt x="0" y="7422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96636" y="4356927"/>
            <a:ext cx="2816062" cy="9802746"/>
          </a:xfrm>
          <a:custGeom>
            <a:avLst/>
            <a:gdLst/>
            <a:ahLst/>
            <a:cxnLst/>
            <a:rect r="r" b="b" t="t" l="l"/>
            <a:pathLst>
              <a:path h="9802746" w="2816062">
                <a:moveTo>
                  <a:pt x="0" y="0"/>
                </a:moveTo>
                <a:lnTo>
                  <a:pt x="2816062" y="0"/>
                </a:lnTo>
                <a:lnTo>
                  <a:pt x="2816062" y="9802746"/>
                </a:lnTo>
                <a:lnTo>
                  <a:pt x="0" y="98027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2228723">
            <a:off x="-823566" y="4094281"/>
            <a:ext cx="1980163" cy="2098438"/>
          </a:xfrm>
          <a:custGeom>
            <a:avLst/>
            <a:gdLst/>
            <a:ahLst/>
            <a:cxnLst/>
            <a:rect r="r" b="b" t="t" l="l"/>
            <a:pathLst>
              <a:path h="2098438" w="1980163">
                <a:moveTo>
                  <a:pt x="0" y="2098438"/>
                </a:moveTo>
                <a:lnTo>
                  <a:pt x="1980163" y="2098438"/>
                </a:lnTo>
                <a:lnTo>
                  <a:pt x="1980163" y="0"/>
                </a:lnTo>
                <a:lnTo>
                  <a:pt x="0" y="0"/>
                </a:lnTo>
                <a:lnTo>
                  <a:pt x="0" y="2098438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-10800000">
            <a:off x="14506616" y="-196952"/>
            <a:ext cx="1980163" cy="2098438"/>
          </a:xfrm>
          <a:custGeom>
            <a:avLst/>
            <a:gdLst/>
            <a:ahLst/>
            <a:cxnLst/>
            <a:rect r="r" b="b" t="t" l="l"/>
            <a:pathLst>
              <a:path h="2098438" w="1980163">
                <a:moveTo>
                  <a:pt x="0" y="2098438"/>
                </a:moveTo>
                <a:lnTo>
                  <a:pt x="1980163" y="2098438"/>
                </a:lnTo>
                <a:lnTo>
                  <a:pt x="1980163" y="0"/>
                </a:lnTo>
                <a:lnTo>
                  <a:pt x="0" y="0"/>
                </a:lnTo>
                <a:lnTo>
                  <a:pt x="0" y="2098438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5488843" y="5375142"/>
            <a:ext cx="4975530" cy="296044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0715791" y="4356927"/>
            <a:ext cx="1294884" cy="53953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7D2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21325" y="1962978"/>
            <a:ext cx="13005514" cy="6644635"/>
          </a:xfrm>
          <a:custGeom>
            <a:avLst/>
            <a:gdLst/>
            <a:ahLst/>
            <a:cxnLst/>
            <a:rect r="r" b="b" t="t" l="l"/>
            <a:pathLst>
              <a:path h="6644635" w="13005514">
                <a:moveTo>
                  <a:pt x="0" y="0"/>
                </a:moveTo>
                <a:lnTo>
                  <a:pt x="13005513" y="0"/>
                </a:lnTo>
                <a:lnTo>
                  <a:pt x="13005513" y="6644635"/>
                </a:lnTo>
                <a:lnTo>
                  <a:pt x="0" y="6644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88072" y="9888792"/>
            <a:ext cx="23032531" cy="3315781"/>
            <a:chOff x="0" y="0"/>
            <a:chExt cx="812800" cy="1170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17011"/>
            </a:xfrm>
            <a:custGeom>
              <a:avLst/>
              <a:gdLst/>
              <a:ahLst/>
              <a:cxnLst/>
              <a:rect r="r" b="b" t="t" l="l"/>
              <a:pathLst>
                <a:path h="11701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7011"/>
                  </a:lnTo>
                  <a:lnTo>
                    <a:pt x="0" y="117011"/>
                  </a:lnTo>
                  <a:close/>
                </a:path>
              </a:pathLst>
            </a:custGeom>
            <a:solidFill>
              <a:srgbClr val="84653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1741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247182" y="2697490"/>
            <a:ext cx="4840823" cy="11939249"/>
          </a:xfrm>
          <a:custGeom>
            <a:avLst/>
            <a:gdLst/>
            <a:ahLst/>
            <a:cxnLst/>
            <a:rect r="r" b="b" t="t" l="l"/>
            <a:pathLst>
              <a:path h="11939249" w="4840823">
                <a:moveTo>
                  <a:pt x="0" y="0"/>
                </a:moveTo>
                <a:lnTo>
                  <a:pt x="4840823" y="0"/>
                </a:lnTo>
                <a:lnTo>
                  <a:pt x="4840823" y="11939250"/>
                </a:lnTo>
                <a:lnTo>
                  <a:pt x="0" y="11939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4356816" y="2697490"/>
            <a:ext cx="12739483" cy="8384896"/>
          </a:xfrm>
          <a:custGeom>
            <a:avLst/>
            <a:gdLst/>
            <a:ahLst/>
            <a:cxnLst/>
            <a:rect r="r" b="b" t="t" l="l"/>
            <a:pathLst>
              <a:path h="8384896" w="12739483">
                <a:moveTo>
                  <a:pt x="0" y="0"/>
                </a:moveTo>
                <a:lnTo>
                  <a:pt x="12739483" y="0"/>
                </a:lnTo>
                <a:lnTo>
                  <a:pt x="12739483" y="8384896"/>
                </a:lnTo>
                <a:lnTo>
                  <a:pt x="0" y="8384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98239" y="4481947"/>
            <a:ext cx="9891522" cy="1523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9"/>
              </a:lnSpc>
            </a:pPr>
            <a:r>
              <a:rPr lang="en-US" sz="11375" b="true">
                <a:solidFill>
                  <a:srgbClr val="231F20"/>
                </a:solidFill>
                <a:latin typeface="Cy Grotesk Key Bold"/>
                <a:ea typeface="Cy Grotesk Key Bold"/>
                <a:cs typeface="Cy Grotesk Key Bold"/>
                <a:sym typeface="Cy Grotesk Key Bold"/>
              </a:rPr>
              <a:t>Thank You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373472">
            <a:off x="15907685" y="1137707"/>
            <a:ext cx="2962746" cy="666618"/>
          </a:xfrm>
          <a:custGeom>
            <a:avLst/>
            <a:gdLst/>
            <a:ahLst/>
            <a:cxnLst/>
            <a:rect r="r" b="b" t="t" l="l"/>
            <a:pathLst>
              <a:path h="666618" w="2962746">
                <a:moveTo>
                  <a:pt x="0" y="0"/>
                </a:moveTo>
                <a:lnTo>
                  <a:pt x="2962746" y="0"/>
                </a:lnTo>
                <a:lnTo>
                  <a:pt x="2962746" y="666617"/>
                </a:lnTo>
                <a:lnTo>
                  <a:pt x="0" y="6666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35394">
            <a:off x="-615079" y="1195785"/>
            <a:ext cx="2962746" cy="666618"/>
          </a:xfrm>
          <a:custGeom>
            <a:avLst/>
            <a:gdLst/>
            <a:ahLst/>
            <a:cxnLst/>
            <a:rect r="r" b="b" t="t" l="l"/>
            <a:pathLst>
              <a:path h="666618" w="2962746">
                <a:moveTo>
                  <a:pt x="0" y="0"/>
                </a:moveTo>
                <a:lnTo>
                  <a:pt x="2962745" y="0"/>
                </a:lnTo>
                <a:lnTo>
                  <a:pt x="2962745" y="666618"/>
                </a:lnTo>
                <a:lnTo>
                  <a:pt x="0" y="6666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42840">
            <a:off x="4417574" y="3333614"/>
            <a:ext cx="624626" cy="624626"/>
          </a:xfrm>
          <a:custGeom>
            <a:avLst/>
            <a:gdLst/>
            <a:ahLst/>
            <a:cxnLst/>
            <a:rect r="r" b="b" t="t" l="l"/>
            <a:pathLst>
              <a:path h="624626" w="624626">
                <a:moveTo>
                  <a:pt x="0" y="0"/>
                </a:moveTo>
                <a:lnTo>
                  <a:pt x="624626" y="0"/>
                </a:lnTo>
                <a:lnTo>
                  <a:pt x="624626" y="624625"/>
                </a:lnTo>
                <a:lnTo>
                  <a:pt x="0" y="6246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18909">
            <a:off x="13437548" y="5692765"/>
            <a:ext cx="624626" cy="624626"/>
          </a:xfrm>
          <a:custGeom>
            <a:avLst/>
            <a:gdLst/>
            <a:ahLst/>
            <a:cxnLst/>
            <a:rect r="r" b="b" t="t" l="l"/>
            <a:pathLst>
              <a:path h="624626" w="624626">
                <a:moveTo>
                  <a:pt x="0" y="0"/>
                </a:moveTo>
                <a:lnTo>
                  <a:pt x="624625" y="0"/>
                </a:lnTo>
                <a:lnTo>
                  <a:pt x="624625" y="624626"/>
                </a:lnTo>
                <a:lnTo>
                  <a:pt x="0" y="6246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C6D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643095"/>
            <a:ext cx="15966385" cy="2567819"/>
            <a:chOff x="0" y="0"/>
            <a:chExt cx="4205139" cy="6762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5139" cy="676298"/>
            </a:xfrm>
            <a:custGeom>
              <a:avLst/>
              <a:gdLst/>
              <a:ahLst/>
              <a:cxnLst/>
              <a:rect r="r" b="b" t="t" l="l"/>
              <a:pathLst>
                <a:path h="676298" w="4205139">
                  <a:moveTo>
                    <a:pt x="24729" y="0"/>
                  </a:moveTo>
                  <a:lnTo>
                    <a:pt x="4180409" y="0"/>
                  </a:lnTo>
                  <a:cubicBezTo>
                    <a:pt x="4194067" y="0"/>
                    <a:pt x="4205139" y="11072"/>
                    <a:pt x="4205139" y="24729"/>
                  </a:cubicBezTo>
                  <a:lnTo>
                    <a:pt x="4205139" y="651569"/>
                  </a:lnTo>
                  <a:cubicBezTo>
                    <a:pt x="4205139" y="658127"/>
                    <a:pt x="4202533" y="664417"/>
                    <a:pt x="4197896" y="669055"/>
                  </a:cubicBezTo>
                  <a:cubicBezTo>
                    <a:pt x="4193258" y="673693"/>
                    <a:pt x="4186968" y="676298"/>
                    <a:pt x="4180409" y="676298"/>
                  </a:cubicBezTo>
                  <a:lnTo>
                    <a:pt x="24729" y="676298"/>
                  </a:lnTo>
                  <a:cubicBezTo>
                    <a:pt x="11072" y="676298"/>
                    <a:pt x="0" y="665226"/>
                    <a:pt x="0" y="651569"/>
                  </a:cubicBezTo>
                  <a:lnTo>
                    <a:pt x="0" y="24729"/>
                  </a:lnTo>
                  <a:cubicBezTo>
                    <a:pt x="0" y="11072"/>
                    <a:pt x="11072" y="0"/>
                    <a:pt x="24729" y="0"/>
                  </a:cubicBezTo>
                  <a:close/>
                </a:path>
              </a:pathLst>
            </a:custGeom>
            <a:solidFill>
              <a:srgbClr val="B7D23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05139" cy="714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B8D618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biuguigunibhiu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12482" y="1004402"/>
            <a:ext cx="1845206" cy="1845206"/>
          </a:xfrm>
          <a:custGeom>
            <a:avLst/>
            <a:gdLst/>
            <a:ahLst/>
            <a:cxnLst/>
            <a:rect r="r" b="b" t="t" l="l"/>
            <a:pathLst>
              <a:path h="1845206" w="1845206">
                <a:moveTo>
                  <a:pt x="0" y="0"/>
                </a:moveTo>
                <a:lnTo>
                  <a:pt x="1845206" y="0"/>
                </a:lnTo>
                <a:lnTo>
                  <a:pt x="1845206" y="1845206"/>
                </a:lnTo>
                <a:lnTo>
                  <a:pt x="0" y="1845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6457" y="3948321"/>
            <a:ext cx="12328081" cy="5090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5" indent="-453392" lvl="1">
              <a:lnSpc>
                <a:spcPts val="5880"/>
              </a:lnSpc>
              <a:buAutoNum type="arabicPeriod" startAt="1"/>
            </a:pPr>
            <a:r>
              <a:rPr lang="en-US" b="true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function in MySQL is a tool that gives a result based on input values.</a:t>
            </a:r>
          </a:p>
          <a:p>
            <a:pPr algn="l" marL="906785" indent="-453392" lvl="1">
              <a:lnSpc>
                <a:spcPts val="5880"/>
              </a:lnSpc>
              <a:buAutoNum type="arabicPeriod" startAt="1"/>
            </a:pPr>
            <a:r>
              <a:rPr lang="en-US" b="true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helps to </a:t>
            </a:r>
            <a:r>
              <a:rPr lang="en-US" b="true" sz="4200">
                <a:solidFill>
                  <a:srgbClr val="B8D61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change, calculate, or format data in a query.</a:t>
            </a:r>
          </a:p>
          <a:p>
            <a:pPr algn="l" marL="906785" indent="-453392" lvl="1">
              <a:lnSpc>
                <a:spcPts val="5880"/>
              </a:lnSpc>
              <a:buAutoNum type="arabicPeriod" startAt="1"/>
            </a:pPr>
            <a:r>
              <a:rPr lang="en-US" b="true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Functions make our </a:t>
            </a:r>
            <a:r>
              <a:rPr lang="en-US" b="true" sz="4200">
                <a:solidFill>
                  <a:srgbClr val="B7D23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queries shorter, easier to understand, and more powerful.</a:t>
            </a:r>
          </a:p>
          <a:p>
            <a:pPr algn="ctr">
              <a:lnSpc>
                <a:spcPts val="518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380721" y="4519803"/>
            <a:ext cx="4348554" cy="2893765"/>
          </a:xfrm>
          <a:custGeom>
            <a:avLst/>
            <a:gdLst/>
            <a:ahLst/>
            <a:cxnLst/>
            <a:rect r="r" b="b" t="t" l="l"/>
            <a:pathLst>
              <a:path h="2893765" w="4348554">
                <a:moveTo>
                  <a:pt x="0" y="0"/>
                </a:moveTo>
                <a:lnTo>
                  <a:pt x="4348553" y="0"/>
                </a:lnTo>
                <a:lnTo>
                  <a:pt x="4348553" y="2893765"/>
                </a:lnTo>
                <a:lnTo>
                  <a:pt x="0" y="2893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67533"/>
            <a:ext cx="15966385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6C6D70"/>
                </a:solidFill>
                <a:latin typeface="Tahoma Bold"/>
                <a:ea typeface="Tahoma Bold"/>
                <a:cs typeface="Tahoma Bold"/>
                <a:sym typeface="Tahoma Bold"/>
              </a:rPr>
              <a:t>Introduction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059444" y="9069115"/>
            <a:ext cx="2228556" cy="1272303"/>
          </a:xfrm>
          <a:custGeom>
            <a:avLst/>
            <a:gdLst/>
            <a:ahLst/>
            <a:cxnLst/>
            <a:rect r="r" b="b" t="t" l="l"/>
            <a:pathLst>
              <a:path h="1272303" w="2228556">
                <a:moveTo>
                  <a:pt x="0" y="0"/>
                </a:moveTo>
                <a:lnTo>
                  <a:pt x="2228556" y="0"/>
                </a:lnTo>
                <a:lnTo>
                  <a:pt x="2228556" y="1272303"/>
                </a:lnTo>
                <a:lnTo>
                  <a:pt x="0" y="12723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6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34148" y="0"/>
            <a:ext cx="3019329" cy="6238084"/>
            <a:chOff x="0" y="0"/>
            <a:chExt cx="660400" cy="1364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364419"/>
            </a:xfrm>
            <a:custGeom>
              <a:avLst/>
              <a:gdLst/>
              <a:ahLst/>
              <a:cxnLst/>
              <a:rect r="r" b="b" t="t" l="l"/>
              <a:pathLst>
                <a:path h="1364419" w="660400">
                  <a:moveTo>
                    <a:pt x="220252" y="1345350"/>
                  </a:moveTo>
                  <a:cubicBezTo>
                    <a:pt x="254109" y="1356864"/>
                    <a:pt x="292600" y="1364419"/>
                    <a:pt x="330378" y="1364419"/>
                  </a:cubicBezTo>
                  <a:cubicBezTo>
                    <a:pt x="368157" y="1364419"/>
                    <a:pt x="404509" y="1357942"/>
                    <a:pt x="438009" y="1346428"/>
                  </a:cubicBezTo>
                  <a:cubicBezTo>
                    <a:pt x="438723" y="1346069"/>
                    <a:pt x="439435" y="1346069"/>
                    <a:pt x="440148" y="1345710"/>
                  </a:cubicBezTo>
                  <a:cubicBezTo>
                    <a:pt x="565955" y="1299654"/>
                    <a:pt x="658618" y="1178040"/>
                    <a:pt x="660400" y="10236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022905"/>
                  </a:lnTo>
                  <a:cubicBezTo>
                    <a:pt x="1782" y="1178759"/>
                    <a:pt x="93019" y="1300375"/>
                    <a:pt x="220252" y="1345350"/>
                  </a:cubicBezTo>
                  <a:close/>
                </a:path>
              </a:pathLst>
            </a:custGeom>
            <a:solidFill>
              <a:srgbClr val="74747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60400" cy="1304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94092" y="39926"/>
            <a:ext cx="3019329" cy="6812196"/>
            <a:chOff x="0" y="0"/>
            <a:chExt cx="660400" cy="14899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1489992"/>
            </a:xfrm>
            <a:custGeom>
              <a:avLst/>
              <a:gdLst/>
              <a:ahLst/>
              <a:cxnLst/>
              <a:rect r="r" b="b" t="t" l="l"/>
              <a:pathLst>
                <a:path h="1489992" w="660400">
                  <a:moveTo>
                    <a:pt x="220252" y="1470922"/>
                  </a:moveTo>
                  <a:cubicBezTo>
                    <a:pt x="254109" y="1482436"/>
                    <a:pt x="292600" y="1489992"/>
                    <a:pt x="330378" y="1489992"/>
                  </a:cubicBezTo>
                  <a:cubicBezTo>
                    <a:pt x="368157" y="1489992"/>
                    <a:pt x="404509" y="1483514"/>
                    <a:pt x="438009" y="1472001"/>
                  </a:cubicBezTo>
                  <a:cubicBezTo>
                    <a:pt x="438723" y="1471641"/>
                    <a:pt x="439435" y="1471641"/>
                    <a:pt x="440148" y="1471282"/>
                  </a:cubicBezTo>
                  <a:cubicBezTo>
                    <a:pt x="565955" y="1425227"/>
                    <a:pt x="658618" y="1303613"/>
                    <a:pt x="660400" y="114644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45596"/>
                  </a:lnTo>
                  <a:cubicBezTo>
                    <a:pt x="1782" y="1304331"/>
                    <a:pt x="93019" y="1425947"/>
                    <a:pt x="220252" y="1470922"/>
                  </a:cubicBezTo>
                  <a:close/>
                </a:path>
              </a:pathLst>
            </a:custGeom>
            <a:solidFill>
              <a:srgbClr val="74747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660400" cy="1429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391651" y="0"/>
            <a:ext cx="3019329" cy="7373260"/>
            <a:chOff x="0" y="0"/>
            <a:chExt cx="660400" cy="16127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1612710"/>
            </a:xfrm>
            <a:custGeom>
              <a:avLst/>
              <a:gdLst/>
              <a:ahLst/>
              <a:cxnLst/>
              <a:rect r="r" b="b" t="t" l="l"/>
              <a:pathLst>
                <a:path h="1612710" w="660400">
                  <a:moveTo>
                    <a:pt x="220252" y="1593641"/>
                  </a:moveTo>
                  <a:cubicBezTo>
                    <a:pt x="254109" y="1605155"/>
                    <a:pt x="292600" y="1612710"/>
                    <a:pt x="330378" y="1612710"/>
                  </a:cubicBezTo>
                  <a:cubicBezTo>
                    <a:pt x="368157" y="1612710"/>
                    <a:pt x="404509" y="1606233"/>
                    <a:pt x="438009" y="1594719"/>
                  </a:cubicBezTo>
                  <a:cubicBezTo>
                    <a:pt x="438723" y="1594359"/>
                    <a:pt x="439435" y="1594359"/>
                    <a:pt x="440148" y="1594000"/>
                  </a:cubicBezTo>
                  <a:cubicBezTo>
                    <a:pt x="565955" y="1547945"/>
                    <a:pt x="658618" y="1426331"/>
                    <a:pt x="660400" y="126644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265500"/>
                  </a:lnTo>
                  <a:cubicBezTo>
                    <a:pt x="1782" y="1427050"/>
                    <a:pt x="93019" y="1548665"/>
                    <a:pt x="220252" y="1593641"/>
                  </a:cubicBezTo>
                  <a:close/>
                </a:path>
              </a:pathLst>
            </a:custGeom>
            <a:solidFill>
              <a:srgbClr val="74747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660400" cy="1552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468603">
            <a:off x="16264836" y="-446804"/>
            <a:ext cx="5076802" cy="4809116"/>
          </a:xfrm>
          <a:custGeom>
            <a:avLst/>
            <a:gdLst/>
            <a:ahLst/>
            <a:cxnLst/>
            <a:rect r="r" b="b" t="t" l="l"/>
            <a:pathLst>
              <a:path h="4809116" w="5076802">
                <a:moveTo>
                  <a:pt x="0" y="0"/>
                </a:moveTo>
                <a:lnTo>
                  <a:pt x="5076802" y="0"/>
                </a:lnTo>
                <a:lnTo>
                  <a:pt x="5076802" y="4809116"/>
                </a:lnTo>
                <a:lnTo>
                  <a:pt x="0" y="48091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58383">
            <a:off x="-4913844" y="-509914"/>
            <a:ext cx="7315200" cy="3680436"/>
          </a:xfrm>
          <a:custGeom>
            <a:avLst/>
            <a:gdLst/>
            <a:ahLst/>
            <a:cxnLst/>
            <a:rect r="r" b="b" t="t" l="l"/>
            <a:pathLst>
              <a:path h="3680436" w="7315200">
                <a:moveTo>
                  <a:pt x="0" y="0"/>
                </a:moveTo>
                <a:lnTo>
                  <a:pt x="7315200" y="0"/>
                </a:lnTo>
                <a:lnTo>
                  <a:pt x="7315200" y="3680436"/>
                </a:lnTo>
                <a:lnTo>
                  <a:pt x="0" y="36804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32701" y="0"/>
            <a:ext cx="3019329" cy="5690068"/>
            <a:chOff x="0" y="0"/>
            <a:chExt cx="660400" cy="12445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400" cy="1244555"/>
            </a:xfrm>
            <a:custGeom>
              <a:avLst/>
              <a:gdLst/>
              <a:ahLst/>
              <a:cxnLst/>
              <a:rect r="r" b="b" t="t" l="l"/>
              <a:pathLst>
                <a:path h="1244555" w="660400">
                  <a:moveTo>
                    <a:pt x="220252" y="1225486"/>
                  </a:moveTo>
                  <a:cubicBezTo>
                    <a:pt x="254109" y="1237000"/>
                    <a:pt x="292600" y="1244555"/>
                    <a:pt x="330378" y="1244555"/>
                  </a:cubicBezTo>
                  <a:cubicBezTo>
                    <a:pt x="368157" y="1244555"/>
                    <a:pt x="404509" y="1238078"/>
                    <a:pt x="438009" y="1226564"/>
                  </a:cubicBezTo>
                  <a:cubicBezTo>
                    <a:pt x="438723" y="1226205"/>
                    <a:pt x="439435" y="1226205"/>
                    <a:pt x="440148" y="1225845"/>
                  </a:cubicBezTo>
                  <a:cubicBezTo>
                    <a:pt x="565955" y="1179790"/>
                    <a:pt x="658618" y="1058176"/>
                    <a:pt x="660400" y="9064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05790"/>
                  </a:lnTo>
                  <a:cubicBezTo>
                    <a:pt x="1782" y="1058895"/>
                    <a:pt x="93019" y="1180510"/>
                    <a:pt x="220252" y="1225486"/>
                  </a:cubicBezTo>
                  <a:close/>
                </a:path>
              </a:pathLst>
            </a:custGeom>
            <a:solidFill>
              <a:srgbClr val="74747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660400" cy="1184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622179" y="7698025"/>
            <a:ext cx="15029042" cy="255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69"/>
              </a:lnSpc>
            </a:pPr>
            <a:r>
              <a:rPr lang="en-US" b="true" sz="7899" spc="236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TYPES OF MYSQL FUNCTIONS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28700" y="8193057"/>
            <a:ext cx="1633758" cy="1633758"/>
          </a:xfrm>
          <a:custGeom>
            <a:avLst/>
            <a:gdLst/>
            <a:ahLst/>
            <a:cxnLst/>
            <a:rect r="r" b="b" t="t" l="l"/>
            <a:pathLst>
              <a:path h="1633758" w="1633758">
                <a:moveTo>
                  <a:pt x="0" y="0"/>
                </a:moveTo>
                <a:lnTo>
                  <a:pt x="1633758" y="0"/>
                </a:lnTo>
                <a:lnTo>
                  <a:pt x="1633758" y="1633758"/>
                </a:lnTo>
                <a:lnTo>
                  <a:pt x="0" y="16337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981718" y="726652"/>
            <a:ext cx="1976620" cy="2051210"/>
          </a:xfrm>
          <a:custGeom>
            <a:avLst/>
            <a:gdLst/>
            <a:ahLst/>
            <a:cxnLst/>
            <a:rect r="r" b="b" t="t" l="l"/>
            <a:pathLst>
              <a:path h="2051210" w="1976620">
                <a:moveTo>
                  <a:pt x="0" y="0"/>
                </a:moveTo>
                <a:lnTo>
                  <a:pt x="1976620" y="0"/>
                </a:lnTo>
                <a:lnTo>
                  <a:pt x="1976620" y="2051209"/>
                </a:lnTo>
                <a:lnTo>
                  <a:pt x="0" y="20512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253232" y="799594"/>
            <a:ext cx="1978267" cy="1978267"/>
          </a:xfrm>
          <a:custGeom>
            <a:avLst/>
            <a:gdLst/>
            <a:ahLst/>
            <a:cxnLst/>
            <a:rect r="r" b="b" t="t" l="l"/>
            <a:pathLst>
              <a:path h="1978267" w="1978267">
                <a:moveTo>
                  <a:pt x="0" y="0"/>
                </a:moveTo>
                <a:lnTo>
                  <a:pt x="1978267" y="0"/>
                </a:lnTo>
                <a:lnTo>
                  <a:pt x="1978267" y="1978267"/>
                </a:lnTo>
                <a:lnTo>
                  <a:pt x="0" y="19782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674069" y="991185"/>
            <a:ext cx="2342378" cy="2035739"/>
          </a:xfrm>
          <a:custGeom>
            <a:avLst/>
            <a:gdLst/>
            <a:ahLst/>
            <a:cxnLst/>
            <a:rect r="r" b="b" t="t" l="l"/>
            <a:pathLst>
              <a:path h="2035739" w="2342378">
                <a:moveTo>
                  <a:pt x="0" y="0"/>
                </a:moveTo>
                <a:lnTo>
                  <a:pt x="2342378" y="0"/>
                </a:lnTo>
                <a:lnTo>
                  <a:pt x="2342378" y="2035739"/>
                </a:lnTo>
                <a:lnTo>
                  <a:pt x="0" y="20357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923074" y="763123"/>
            <a:ext cx="1676507" cy="2134442"/>
          </a:xfrm>
          <a:custGeom>
            <a:avLst/>
            <a:gdLst/>
            <a:ahLst/>
            <a:cxnLst/>
            <a:rect r="r" b="b" t="t" l="l"/>
            <a:pathLst>
              <a:path h="2134442" w="1676507">
                <a:moveTo>
                  <a:pt x="0" y="0"/>
                </a:moveTo>
                <a:lnTo>
                  <a:pt x="1676507" y="0"/>
                </a:lnTo>
                <a:lnTo>
                  <a:pt x="1676507" y="2134442"/>
                </a:lnTo>
                <a:lnTo>
                  <a:pt x="0" y="21344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2012678" y="3064439"/>
            <a:ext cx="2459375" cy="1802807"/>
            <a:chOff x="0" y="0"/>
            <a:chExt cx="3279166" cy="2403742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9525"/>
              <a:ext cx="3279166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799" spc="279">
                  <a:solidFill>
                    <a:srgbClr val="FFFFFF"/>
                  </a:solidFill>
                  <a:latin typeface="Tahoma Bold"/>
                  <a:ea typeface="Tahoma Bold"/>
                  <a:cs typeface="Tahoma Bold"/>
                  <a:sym typeface="Tahoma Bold"/>
                </a:rPr>
                <a:t>1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709773"/>
              <a:ext cx="3279166" cy="1693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b="true" sz="3699" spc="73">
                  <a:solidFill>
                    <a:srgbClr val="FFFFFF"/>
                  </a:solidFill>
                  <a:latin typeface="Tahoma Bold"/>
                  <a:ea typeface="Tahoma Bold"/>
                  <a:cs typeface="Tahoma Bold"/>
                  <a:sym typeface="Tahoma Bold"/>
                </a:rPr>
                <a:t>String Functions</a:t>
              </a:r>
              <a:r>
                <a:rPr lang="en-US" sz="3699" spc="73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 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820292" y="3119042"/>
            <a:ext cx="2459375" cy="1802807"/>
            <a:chOff x="0" y="0"/>
            <a:chExt cx="3279166" cy="2403742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9525"/>
              <a:ext cx="3279166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799" spc="279">
                  <a:solidFill>
                    <a:srgbClr val="FFFFFF"/>
                  </a:solidFill>
                  <a:latin typeface="Tahoma Bold"/>
                  <a:ea typeface="Tahoma Bold"/>
                  <a:cs typeface="Tahoma Bold"/>
                  <a:sym typeface="Tahoma Bold"/>
                </a:rPr>
                <a:t>2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709773"/>
              <a:ext cx="3279166" cy="1693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b="true" sz="3699" spc="73">
                  <a:solidFill>
                    <a:srgbClr val="FFFFFF"/>
                  </a:solidFill>
                  <a:latin typeface="Tahoma Bold"/>
                  <a:ea typeface="Tahoma Bold"/>
                  <a:cs typeface="Tahoma Bold"/>
                  <a:sym typeface="Tahoma Bold"/>
                </a:rPr>
                <a:t>Numeric Functions 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674069" y="2907862"/>
            <a:ext cx="2459375" cy="2460032"/>
            <a:chOff x="0" y="0"/>
            <a:chExt cx="3279166" cy="3280042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9525"/>
              <a:ext cx="3279166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799" spc="279">
                  <a:solidFill>
                    <a:srgbClr val="FFFFFF"/>
                  </a:solidFill>
                  <a:latin typeface="Tahoma Bold"/>
                  <a:ea typeface="Tahoma Bold"/>
                  <a:cs typeface="Tahoma Bold"/>
                  <a:sym typeface="Tahoma Bold"/>
                </a:rPr>
                <a:t>3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709773"/>
              <a:ext cx="3279166" cy="2570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b="true" sz="3699" spc="73">
                  <a:solidFill>
                    <a:srgbClr val="FFFFFF"/>
                  </a:solidFill>
                  <a:latin typeface="Tahoma Bold"/>
                  <a:ea typeface="Tahoma Bold"/>
                  <a:cs typeface="Tahoma Bold"/>
                  <a:sym typeface="Tahoma Bold"/>
                </a:rPr>
                <a:t>Date and Time Functions 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531640" y="3236474"/>
            <a:ext cx="2739352" cy="1802807"/>
            <a:chOff x="0" y="0"/>
            <a:chExt cx="3652469" cy="2403742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-9525"/>
              <a:ext cx="3652469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b="true" sz="2799" spc="279">
                  <a:solidFill>
                    <a:srgbClr val="FFFFFF"/>
                  </a:solidFill>
                  <a:latin typeface="Tahoma Bold"/>
                  <a:ea typeface="Tahoma Bold"/>
                  <a:cs typeface="Tahoma Bold"/>
                  <a:sym typeface="Tahoma Bold"/>
                </a:rPr>
                <a:t>4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709773"/>
              <a:ext cx="3652469" cy="1693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b="true" sz="3699" spc="73">
                  <a:solidFill>
                    <a:srgbClr val="FFFFFF"/>
                  </a:solidFill>
                  <a:latin typeface="Tahoma Bold"/>
                  <a:ea typeface="Tahoma Bold"/>
                  <a:cs typeface="Tahoma Bold"/>
                  <a:sym typeface="Tahoma Bold"/>
                </a:rPr>
                <a:t>Aggregate Functions 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6059444" y="9069115"/>
            <a:ext cx="2228556" cy="1272303"/>
          </a:xfrm>
          <a:custGeom>
            <a:avLst/>
            <a:gdLst/>
            <a:ahLst/>
            <a:cxnLst/>
            <a:rect r="r" b="b" t="t" l="l"/>
            <a:pathLst>
              <a:path h="1272303" w="2228556">
                <a:moveTo>
                  <a:pt x="0" y="0"/>
                </a:moveTo>
                <a:lnTo>
                  <a:pt x="2228556" y="0"/>
                </a:lnTo>
                <a:lnTo>
                  <a:pt x="2228556" y="1272303"/>
                </a:lnTo>
                <a:lnTo>
                  <a:pt x="0" y="127230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6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9488" y="1873575"/>
            <a:ext cx="7108847" cy="2643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39"/>
              </a:lnSpc>
            </a:pPr>
            <a:r>
              <a:rPr lang="en-US" sz="9399" spc="-225">
                <a:solidFill>
                  <a:srgbClr val="6C6D70"/>
                </a:solidFill>
                <a:latin typeface="Carelia"/>
                <a:ea typeface="Carelia"/>
                <a:cs typeface="Carelia"/>
                <a:sym typeface="Carelia"/>
              </a:rPr>
              <a:t>STRING FUNCTIONS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570231"/>
            <a:ext cx="4402938" cy="472377"/>
            <a:chOff x="0" y="0"/>
            <a:chExt cx="4091087" cy="4389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1086" cy="438920"/>
            </a:xfrm>
            <a:custGeom>
              <a:avLst/>
              <a:gdLst/>
              <a:ahLst/>
              <a:cxnLst/>
              <a:rect r="r" b="b" t="t" l="l"/>
              <a:pathLst>
                <a:path h="438920" w="4091086">
                  <a:moveTo>
                    <a:pt x="0" y="0"/>
                  </a:moveTo>
                  <a:lnTo>
                    <a:pt x="4091086" y="0"/>
                  </a:lnTo>
                  <a:lnTo>
                    <a:pt x="4091086" y="438920"/>
                  </a:lnTo>
                  <a:lnTo>
                    <a:pt x="0" y="438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82782" y="4168420"/>
            <a:ext cx="4250831" cy="472377"/>
            <a:chOff x="0" y="0"/>
            <a:chExt cx="3949753" cy="4389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49753" cy="438920"/>
            </a:xfrm>
            <a:custGeom>
              <a:avLst/>
              <a:gdLst/>
              <a:ahLst/>
              <a:cxnLst/>
              <a:rect r="r" b="b" t="t" l="l"/>
              <a:pathLst>
                <a:path h="438920" w="3949753">
                  <a:moveTo>
                    <a:pt x="0" y="0"/>
                  </a:moveTo>
                  <a:lnTo>
                    <a:pt x="3949753" y="0"/>
                  </a:lnTo>
                  <a:lnTo>
                    <a:pt x="3949753" y="438920"/>
                  </a:lnTo>
                  <a:lnTo>
                    <a:pt x="0" y="438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C6D7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408296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072595" y="2412552"/>
            <a:ext cx="7186705" cy="546189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49488" y="5400845"/>
            <a:ext cx="7472335" cy="308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  <a:spcBef>
                <a:spcPct val="0"/>
              </a:spcBef>
            </a:pPr>
            <a:r>
              <a:rPr lang="en-US" b="true" sz="3399" spc="3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 ON TEXT</a:t>
            </a:r>
          </a:p>
          <a:p>
            <a:pPr algn="l">
              <a:lnSpc>
                <a:spcPts val="4079"/>
              </a:lnSpc>
              <a:spcBef>
                <a:spcPct val="0"/>
              </a:spcBef>
            </a:pPr>
          </a:p>
          <a:p>
            <a:pPr algn="l">
              <a:lnSpc>
                <a:spcPts val="4079"/>
              </a:lnSpc>
              <a:spcBef>
                <a:spcPct val="0"/>
              </a:spcBef>
            </a:pPr>
          </a:p>
          <a:p>
            <a:pPr algn="l">
              <a:lnSpc>
                <a:spcPts val="4079"/>
              </a:lnSpc>
              <a:spcBef>
                <a:spcPct val="0"/>
              </a:spcBef>
            </a:pPr>
            <a:r>
              <a:rPr lang="en-US" b="true" sz="3399" spc="3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EXAMPLE:- CONCAT(),UPPER(),LOWER(),REVERSE(),LENGTH()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6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533567" y="635957"/>
          <a:ext cx="3771900" cy="2514600"/>
        </p:xfrm>
        <a:graphic>
          <a:graphicData uri="http://schemas.openxmlformats.org/presentationml/2006/ole">
            <p:oleObj imgW="4521200" imgH="32639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6059444" y="9069115"/>
            <a:ext cx="2228556" cy="1272303"/>
          </a:xfrm>
          <a:custGeom>
            <a:avLst/>
            <a:gdLst/>
            <a:ahLst/>
            <a:cxnLst/>
            <a:rect r="r" b="b" t="t" l="l"/>
            <a:pathLst>
              <a:path h="1272303" w="2228556">
                <a:moveTo>
                  <a:pt x="0" y="0"/>
                </a:moveTo>
                <a:lnTo>
                  <a:pt x="2228556" y="0"/>
                </a:lnTo>
                <a:lnTo>
                  <a:pt x="2228556" y="1272303"/>
                </a:lnTo>
                <a:lnTo>
                  <a:pt x="0" y="12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6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9488" y="1873575"/>
            <a:ext cx="7108847" cy="2643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39"/>
              </a:lnSpc>
            </a:pPr>
            <a:r>
              <a:rPr lang="en-US" sz="9399" spc="-225">
                <a:solidFill>
                  <a:srgbClr val="6C6D70"/>
                </a:solidFill>
                <a:latin typeface="Carelia"/>
                <a:ea typeface="Carelia"/>
                <a:cs typeface="Carelia"/>
                <a:sym typeface="Carelia"/>
              </a:rPr>
              <a:t>NUMERIC FUNCTIONS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570231"/>
            <a:ext cx="4402938" cy="472377"/>
            <a:chOff x="0" y="0"/>
            <a:chExt cx="4091087" cy="4389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1086" cy="438920"/>
            </a:xfrm>
            <a:custGeom>
              <a:avLst/>
              <a:gdLst/>
              <a:ahLst/>
              <a:cxnLst/>
              <a:rect r="r" b="b" t="t" l="l"/>
              <a:pathLst>
                <a:path h="438920" w="4091086">
                  <a:moveTo>
                    <a:pt x="0" y="0"/>
                  </a:moveTo>
                  <a:lnTo>
                    <a:pt x="4091086" y="0"/>
                  </a:lnTo>
                  <a:lnTo>
                    <a:pt x="4091086" y="438920"/>
                  </a:lnTo>
                  <a:lnTo>
                    <a:pt x="0" y="438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82782" y="4168420"/>
            <a:ext cx="4250831" cy="472377"/>
            <a:chOff x="0" y="0"/>
            <a:chExt cx="3949753" cy="4389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49753" cy="438920"/>
            </a:xfrm>
            <a:custGeom>
              <a:avLst/>
              <a:gdLst/>
              <a:ahLst/>
              <a:cxnLst/>
              <a:rect r="r" b="b" t="t" l="l"/>
              <a:pathLst>
                <a:path h="438920" w="3949753">
                  <a:moveTo>
                    <a:pt x="0" y="0"/>
                  </a:moveTo>
                  <a:lnTo>
                    <a:pt x="3949753" y="0"/>
                  </a:lnTo>
                  <a:lnTo>
                    <a:pt x="3949753" y="438920"/>
                  </a:lnTo>
                  <a:lnTo>
                    <a:pt x="0" y="438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C6D7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408296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458069" y="1028700"/>
            <a:ext cx="3785616" cy="8229600"/>
          </a:xfrm>
          <a:custGeom>
            <a:avLst/>
            <a:gdLst/>
            <a:ahLst/>
            <a:cxnLst/>
            <a:rect r="r" b="b" t="t" l="l"/>
            <a:pathLst>
              <a:path h="8229600" w="3785616">
                <a:moveTo>
                  <a:pt x="0" y="0"/>
                </a:moveTo>
                <a:lnTo>
                  <a:pt x="3785616" y="0"/>
                </a:lnTo>
                <a:lnTo>
                  <a:pt x="37856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49488" y="5400845"/>
            <a:ext cx="7108847" cy="462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b="true" sz="3399" spc="3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 ON NUMBERS</a:t>
            </a:r>
          </a:p>
          <a:p>
            <a:pPr algn="l">
              <a:lnSpc>
                <a:spcPts val="4079"/>
              </a:lnSpc>
            </a:pPr>
          </a:p>
          <a:p>
            <a:pPr algn="l">
              <a:lnSpc>
                <a:spcPts val="4079"/>
              </a:lnSpc>
            </a:pPr>
            <a:r>
              <a:rPr lang="en-US" sz="3399" spc="33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Example:-GREATEST()</a:t>
            </a:r>
          </a:p>
          <a:p>
            <a:pPr algn="l">
              <a:lnSpc>
                <a:spcPts val="4079"/>
              </a:lnSpc>
            </a:pPr>
            <a:r>
              <a:rPr lang="en-US" sz="3399" spc="33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LEAST(),POWER()/POW(),SQRT(),RAND()</a:t>
            </a:r>
          </a:p>
          <a:p>
            <a:pPr algn="l">
              <a:lnSpc>
                <a:spcPts val="4079"/>
              </a:lnSpc>
            </a:pPr>
          </a:p>
          <a:p>
            <a:pPr algn="l">
              <a:lnSpc>
                <a:spcPts val="4079"/>
              </a:lnSpc>
            </a:pPr>
          </a:p>
          <a:p>
            <a:pPr algn="l">
              <a:lnSpc>
                <a:spcPts val="4079"/>
              </a:lnSpc>
            </a:pPr>
            <a:r>
              <a:rPr lang="en-US" sz="3399" spc="33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  <a:p>
            <a:pPr algn="l">
              <a:lnSpc>
                <a:spcPts val="4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6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718030" y="750667"/>
          <a:ext cx="3771900" cy="4191000"/>
        </p:xfrm>
        <a:graphic>
          <a:graphicData uri="http://schemas.openxmlformats.org/presentationml/2006/ole">
            <p:oleObj imgW="4610100" imgH="5029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6078494" y="9069115"/>
            <a:ext cx="2228556" cy="1272303"/>
          </a:xfrm>
          <a:custGeom>
            <a:avLst/>
            <a:gdLst/>
            <a:ahLst/>
            <a:cxnLst/>
            <a:rect r="r" b="b" t="t" l="l"/>
            <a:pathLst>
              <a:path h="1272303" w="2228556">
                <a:moveTo>
                  <a:pt x="0" y="0"/>
                </a:moveTo>
                <a:lnTo>
                  <a:pt x="2228556" y="0"/>
                </a:lnTo>
                <a:lnTo>
                  <a:pt x="2228556" y="1272303"/>
                </a:lnTo>
                <a:lnTo>
                  <a:pt x="0" y="12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6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217" y="1485287"/>
            <a:ext cx="7108847" cy="394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39"/>
              </a:lnSpc>
            </a:pPr>
            <a:r>
              <a:rPr lang="en-US" sz="9399" spc="-225">
                <a:solidFill>
                  <a:srgbClr val="6C6D70"/>
                </a:solidFill>
                <a:latin typeface="Carelia"/>
                <a:ea typeface="Carelia"/>
                <a:cs typeface="Carelia"/>
                <a:sym typeface="Carelia"/>
              </a:rPr>
              <a:t>DATE AND TIME FUNCTIONS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570231"/>
            <a:ext cx="4402938" cy="472377"/>
            <a:chOff x="0" y="0"/>
            <a:chExt cx="4091087" cy="4389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91086" cy="438920"/>
            </a:xfrm>
            <a:custGeom>
              <a:avLst/>
              <a:gdLst/>
              <a:ahLst/>
              <a:cxnLst/>
              <a:rect r="r" b="b" t="t" l="l"/>
              <a:pathLst>
                <a:path h="438920" w="4091086">
                  <a:moveTo>
                    <a:pt x="0" y="0"/>
                  </a:moveTo>
                  <a:lnTo>
                    <a:pt x="4091086" y="0"/>
                  </a:lnTo>
                  <a:lnTo>
                    <a:pt x="4091086" y="438920"/>
                  </a:lnTo>
                  <a:lnTo>
                    <a:pt x="0" y="438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682782" y="4168420"/>
            <a:ext cx="4250831" cy="472377"/>
            <a:chOff x="0" y="0"/>
            <a:chExt cx="3949753" cy="4389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49753" cy="438920"/>
            </a:xfrm>
            <a:custGeom>
              <a:avLst/>
              <a:gdLst/>
              <a:ahLst/>
              <a:cxnLst/>
              <a:rect r="r" b="b" t="t" l="l"/>
              <a:pathLst>
                <a:path h="438920" w="3949753">
                  <a:moveTo>
                    <a:pt x="0" y="0"/>
                  </a:moveTo>
                  <a:lnTo>
                    <a:pt x="3949753" y="0"/>
                  </a:lnTo>
                  <a:lnTo>
                    <a:pt x="3949753" y="438920"/>
                  </a:lnTo>
                  <a:lnTo>
                    <a:pt x="0" y="4389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C6D7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408296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682782" y="1028700"/>
            <a:ext cx="8945716" cy="532270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682782" y="5117047"/>
            <a:ext cx="3649264" cy="3594525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656217" y="5690716"/>
            <a:ext cx="12675830" cy="514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b="true" sz="3399" spc="33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 ON DATE/TIME VALUES</a:t>
            </a:r>
          </a:p>
          <a:p>
            <a:pPr algn="l">
              <a:lnSpc>
                <a:spcPts val="4079"/>
              </a:lnSpc>
            </a:pPr>
          </a:p>
          <a:p>
            <a:pPr algn="l">
              <a:lnSpc>
                <a:spcPts val="4079"/>
              </a:lnSpc>
            </a:pPr>
            <a:r>
              <a:rPr lang="en-US" sz="3399" spc="33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Example:- </a:t>
            </a:r>
          </a:p>
          <a:p>
            <a:pPr algn="l">
              <a:lnSpc>
                <a:spcPts val="4079"/>
              </a:lnSpc>
            </a:pPr>
            <a:r>
              <a:rPr lang="en-US" sz="3399" spc="33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CURDATE() / CURRENT_DATE(),</a:t>
            </a:r>
          </a:p>
          <a:p>
            <a:pPr algn="l">
              <a:lnSpc>
                <a:spcPts val="4079"/>
              </a:lnSpc>
            </a:pPr>
            <a:r>
              <a:rPr lang="en-US" sz="3399" spc="33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NOW() / SYSDATE(),</a:t>
            </a:r>
          </a:p>
          <a:p>
            <a:pPr algn="l">
              <a:lnSpc>
                <a:spcPts val="4079"/>
              </a:lnSpc>
            </a:pPr>
            <a:r>
              <a:rPr lang="en-US" sz="3399" spc="33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CURTIME() / CURRENT_TIME(),</a:t>
            </a:r>
          </a:p>
          <a:p>
            <a:pPr algn="l">
              <a:lnSpc>
                <a:spcPts val="4079"/>
              </a:lnSpc>
            </a:pPr>
            <a:r>
              <a:rPr lang="en-US" sz="3399" spc="33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DAYNAME(),</a:t>
            </a:r>
          </a:p>
          <a:p>
            <a:pPr algn="l">
              <a:lnSpc>
                <a:spcPts val="4079"/>
              </a:lnSpc>
            </a:pPr>
            <a:r>
              <a:rPr lang="en-US" sz="3399" spc="33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MONTHNAME()</a:t>
            </a:r>
          </a:p>
          <a:p>
            <a:pPr algn="l">
              <a:lnSpc>
                <a:spcPts val="4079"/>
              </a:lnSpc>
            </a:pPr>
          </a:p>
          <a:p>
            <a:pPr algn="l">
              <a:lnSpc>
                <a:spcPts val="4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6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688363" y="424290"/>
          <a:ext cx="3771900" cy="3352800"/>
        </p:xfrm>
        <a:graphic>
          <a:graphicData uri="http://schemas.openxmlformats.org/presentationml/2006/ole">
            <p:oleObj imgW="4521200" imgH="41021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16059444" y="9069115"/>
            <a:ext cx="2228556" cy="1272303"/>
          </a:xfrm>
          <a:custGeom>
            <a:avLst/>
            <a:gdLst/>
            <a:ahLst/>
            <a:cxnLst/>
            <a:rect r="r" b="b" t="t" l="l"/>
            <a:pathLst>
              <a:path h="1272303" w="2228556">
                <a:moveTo>
                  <a:pt x="0" y="0"/>
                </a:moveTo>
                <a:lnTo>
                  <a:pt x="2228556" y="0"/>
                </a:lnTo>
                <a:lnTo>
                  <a:pt x="2228556" y="1272303"/>
                </a:lnTo>
                <a:lnTo>
                  <a:pt x="0" y="127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DAGpfNskPRA</dc:identifier>
  <dcterms:modified xsi:type="dcterms:W3CDTF">2011-08-01T06:04:30Z</dcterms:modified>
  <cp:revision>1</cp:revision>
  <dc:title>Functions in MySQL</dc:title>
</cp:coreProperties>
</file>